
<file path=[Content_Types].xml><?xml version="1.0" encoding="utf-8"?>
<Types xmlns="http://schemas.openxmlformats.org/package/2006/content-types">
  <Default Extension="docx" ContentType="application/vnd.openxmlformats-officedocument.wordprocessingml.document"/>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9" r:id="rId2"/>
    <p:sldId id="263" r:id="rId3"/>
    <p:sldId id="262" r:id="rId4"/>
    <p:sldId id="264" r:id="rId5"/>
    <p:sldId id="260" r:id="rId6"/>
    <p:sldId id="261" r:id="rId7"/>
    <p:sldId id="265" r:id="rId8"/>
    <p:sldId id="267" r:id="rId9"/>
    <p:sldId id="272" r:id="rId10"/>
    <p:sldId id="268" r:id="rId11"/>
    <p:sldId id="269" r:id="rId12"/>
    <p:sldId id="270" r:id="rId13"/>
    <p:sldId id="271"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5407" autoAdjust="0"/>
  </p:normalViewPr>
  <p:slideViewPr>
    <p:cSldViewPr snapToGrid="0">
      <p:cViewPr varScale="1">
        <p:scale>
          <a:sx n="68" d="100"/>
          <a:sy n="68" d="100"/>
        </p:scale>
        <p:origin x="81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Date Placeholder 3"/>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Date Placeholder 4"/>
          <p:cNvSpPr>
            <a:spLocks noGrp="1"/>
          </p:cNvSpPr>
          <p:nvPr>
            <p:ph type="dt" sz="half" idx="10"/>
          </p:nvPr>
        </p:nvSpPr>
        <p:spPr/>
        <p:txBody>
          <a:bodyPr/>
          <a:lstStyle/>
          <a:p>
            <a:fld id="{B61BEF0D-F0BB-DE4B-95CE-6DB70DBA9567}" type="datetimeFigureOut">
              <a:rPr lang="en-US" dirty="0"/>
              <a:pPr/>
              <a:t>3/30/2022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3/30/2022</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emf"/><Relationship Id="rId7" Type="http://schemas.openxmlformats.org/officeDocument/2006/relationships/image" Target="../media/image5.emf"/><Relationship Id="rId2" Type="http://schemas.openxmlformats.org/officeDocument/2006/relationships/package" Target="../embeddings/Microsoft_Word_Document.docx"/><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F94740D-5D23-4D6E-943C-D078BDF3B52A}"/>
              </a:ext>
            </a:extLst>
          </p:cNvPr>
          <p:cNvSpPr>
            <a:spLocks noGrp="1"/>
          </p:cNvSpPr>
          <p:nvPr>
            <p:ph type="title"/>
          </p:nvPr>
        </p:nvSpPr>
        <p:spPr/>
        <p:txBody>
          <a:bodyPr>
            <a:normAutofit/>
          </a:bodyPr>
          <a:lstStyle/>
          <a:p>
            <a:pPr algn="ctr"/>
            <a:r>
              <a:rPr lang="tr-TR" sz="4000" b="1" dirty="0"/>
              <a:t>HADİSLERİN TEDVÎNİ ve SAYISI</a:t>
            </a:r>
          </a:p>
        </p:txBody>
      </p:sp>
      <p:sp>
        <p:nvSpPr>
          <p:cNvPr id="3" name="İçerik Yer Tutucusu 2">
            <a:extLst>
              <a:ext uri="{FF2B5EF4-FFF2-40B4-BE49-F238E27FC236}">
                <a16:creationId xmlns:a16="http://schemas.microsoft.com/office/drawing/2014/main" id="{D3B119EC-C34C-44A2-A8BD-6481234FFF3A}"/>
              </a:ext>
            </a:extLst>
          </p:cNvPr>
          <p:cNvSpPr>
            <a:spLocks noGrp="1"/>
          </p:cNvSpPr>
          <p:nvPr>
            <p:ph idx="1"/>
          </p:nvPr>
        </p:nvSpPr>
        <p:spPr>
          <a:xfrm>
            <a:off x="2589212" y="1904999"/>
            <a:ext cx="8915400" cy="4750981"/>
          </a:xfrm>
        </p:spPr>
        <p:txBody>
          <a:bodyPr>
            <a:normAutofit/>
          </a:bodyPr>
          <a:lstStyle/>
          <a:p>
            <a:pPr algn="just"/>
            <a:r>
              <a:rPr lang="tr-TR" sz="3600" dirty="0"/>
              <a:t>Sahâbenin Hadis Bilgisi Farklı Farklıydı</a:t>
            </a:r>
          </a:p>
          <a:p>
            <a:pPr algn="just"/>
            <a:r>
              <a:rPr lang="tr-TR" sz="3600" dirty="0"/>
              <a:t>1000 kadar </a:t>
            </a:r>
            <a:r>
              <a:rPr lang="tr-TR" sz="3600" dirty="0" err="1"/>
              <a:t>sahâbîden</a:t>
            </a:r>
            <a:r>
              <a:rPr lang="tr-TR" sz="3600" dirty="0"/>
              <a:t> hadis rivayet edilmiş, ancak bunların çoğu yedi </a:t>
            </a:r>
            <a:r>
              <a:rPr lang="tr-TR" sz="3600" dirty="0" err="1"/>
              <a:t>muksirûn</a:t>
            </a:r>
            <a:r>
              <a:rPr lang="tr-TR" sz="3600" dirty="0"/>
              <a:t> üzerinden gelmiştir.</a:t>
            </a:r>
          </a:p>
          <a:p>
            <a:pPr algn="just"/>
            <a:r>
              <a:rPr lang="tr-TR" sz="3600" dirty="0"/>
              <a:t> </a:t>
            </a:r>
            <a:r>
              <a:rPr lang="tr-TR" sz="3600" dirty="0" err="1"/>
              <a:t>Bakî</a:t>
            </a:r>
            <a:r>
              <a:rPr lang="tr-TR" sz="3600" dirty="0"/>
              <a:t> b. </a:t>
            </a:r>
            <a:r>
              <a:rPr lang="tr-TR" sz="3600" dirty="0" err="1"/>
              <a:t>Mahled’in</a:t>
            </a:r>
            <a:r>
              <a:rPr lang="tr-TR" sz="3600" dirty="0"/>
              <a:t> </a:t>
            </a:r>
            <a:r>
              <a:rPr lang="tr-TR" sz="3600" dirty="0" err="1"/>
              <a:t>Müsned’inde</a:t>
            </a:r>
            <a:r>
              <a:rPr lang="tr-TR" sz="3600" dirty="0"/>
              <a:t> tekrarlar dahil 1000’den fazla hadis rivayet edenlere «</a:t>
            </a:r>
            <a:r>
              <a:rPr lang="tr-TR" sz="3600" dirty="0" err="1"/>
              <a:t>muksirun</a:t>
            </a:r>
            <a:r>
              <a:rPr lang="tr-TR" sz="3600" dirty="0"/>
              <a:t>» denmiştir.</a:t>
            </a:r>
            <a:endParaRPr lang="tr-TR" sz="2400" dirty="0"/>
          </a:p>
          <a:p>
            <a:pPr algn="just"/>
            <a:endParaRPr lang="tr-TR" sz="2400" dirty="0"/>
          </a:p>
          <a:p>
            <a:pPr algn="just"/>
            <a:endParaRPr lang="tr-TR" sz="2000" dirty="0"/>
          </a:p>
          <a:p>
            <a:pPr algn="just"/>
            <a:endParaRPr lang="tr-TR" sz="2000" dirty="0"/>
          </a:p>
          <a:p>
            <a:pPr algn="just"/>
            <a:endParaRPr lang="tr-TR" sz="2000" dirty="0"/>
          </a:p>
          <a:p>
            <a:pPr algn="just"/>
            <a:endParaRPr lang="tr-TR" sz="2000" dirty="0"/>
          </a:p>
          <a:p>
            <a:pPr algn="just"/>
            <a:endParaRPr lang="tr-TR" sz="2000" dirty="0"/>
          </a:p>
        </p:txBody>
      </p:sp>
    </p:spTree>
    <p:extLst>
      <p:ext uri="{BB962C8B-B14F-4D97-AF65-F5344CB8AC3E}">
        <p14:creationId xmlns:p14="http://schemas.microsoft.com/office/powerpoint/2010/main" val="75598644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782C6FE8-C237-4EA2-89A7-E3DA8E26E0DE}"/>
              </a:ext>
            </a:extLst>
          </p:cNvPr>
          <p:cNvSpPr>
            <a:spLocks noGrp="1"/>
          </p:cNvSpPr>
          <p:nvPr>
            <p:ph idx="1"/>
          </p:nvPr>
        </p:nvSpPr>
        <p:spPr>
          <a:xfrm>
            <a:off x="2589212" y="702527"/>
            <a:ext cx="8915400" cy="5666375"/>
          </a:xfrm>
        </p:spPr>
        <p:txBody>
          <a:bodyPr>
            <a:normAutofit fontScale="92500"/>
          </a:bodyPr>
          <a:lstStyle/>
          <a:p>
            <a:pPr algn="just">
              <a:lnSpc>
                <a:spcPct val="150000"/>
              </a:lnSpc>
            </a:pPr>
            <a:r>
              <a:rPr lang="tr-TR" sz="2400" dirty="0"/>
              <a:t>Sonrasında bu rakamların arttığını görmekteyiz ki, bunun en önemli nedeni </a:t>
            </a:r>
            <a:r>
              <a:rPr lang="tr-TR" sz="2400" dirty="0" err="1"/>
              <a:t>rihlelerdir</a:t>
            </a:r>
            <a:r>
              <a:rPr lang="tr-TR" sz="2400" dirty="0"/>
              <a:t>. Dolayısıyla genel tedvîn faaliyetlerine bağlı olarak râvilerin beldeleri dışındaki bilmedikleri hadisleri elde etmeleri ve aynı hadisin çok sayıda </a:t>
            </a:r>
            <a:r>
              <a:rPr lang="tr-TR" sz="2400" dirty="0" err="1"/>
              <a:t>tarîkine</a:t>
            </a:r>
            <a:r>
              <a:rPr lang="tr-TR" sz="2400" dirty="0"/>
              <a:t> ulaşmalarıdır. Meselâ </a:t>
            </a:r>
            <a:r>
              <a:rPr lang="tr-TR" sz="2400" i="1" dirty="0" err="1"/>
              <a:t>Tezkiretü’huffâz</a:t>
            </a:r>
            <a:r>
              <a:rPr lang="tr-TR" sz="2400" dirty="0" err="1"/>
              <a:t>’da</a:t>
            </a:r>
            <a:r>
              <a:rPr lang="tr-TR" sz="2400" dirty="0"/>
              <a:t> </a:t>
            </a:r>
            <a:r>
              <a:rPr lang="tr-TR" sz="2400" dirty="0" err="1"/>
              <a:t>Abdürrezzâk’ın</a:t>
            </a:r>
            <a:r>
              <a:rPr lang="tr-TR" sz="2400" dirty="0"/>
              <a:t> </a:t>
            </a:r>
            <a:r>
              <a:rPr lang="tr-TR" sz="2400" dirty="0" err="1"/>
              <a:t>Ma’mer</a:t>
            </a:r>
            <a:r>
              <a:rPr lang="tr-TR" sz="2400" dirty="0"/>
              <a:t> b. </a:t>
            </a:r>
            <a:r>
              <a:rPr lang="tr-TR" sz="2400" dirty="0" err="1"/>
              <a:t>Râşid’den</a:t>
            </a:r>
            <a:r>
              <a:rPr lang="tr-TR" sz="2400" dirty="0"/>
              <a:t> (ö. 153/770) </a:t>
            </a:r>
            <a:r>
              <a:rPr lang="tr-TR" sz="2400" b="1" dirty="0"/>
              <a:t>13.000</a:t>
            </a:r>
            <a:r>
              <a:rPr lang="tr-TR" sz="2400" dirty="0"/>
              <a:t> hadis öğrendiği,  </a:t>
            </a:r>
            <a:r>
              <a:rPr lang="tr-TR" sz="2400" dirty="0" err="1"/>
              <a:t>Şu’be</a:t>
            </a:r>
            <a:r>
              <a:rPr lang="tr-TR" sz="2400" dirty="0"/>
              <a:t> b. </a:t>
            </a:r>
            <a:r>
              <a:rPr lang="tr-TR" sz="2400" dirty="0" err="1"/>
              <a:t>Haccâc’ın</a:t>
            </a:r>
            <a:r>
              <a:rPr lang="tr-TR" sz="2400" dirty="0"/>
              <a:t> (ö. 160/777) </a:t>
            </a:r>
            <a:r>
              <a:rPr lang="tr-TR" sz="2400" b="1" dirty="0"/>
              <a:t>10.000</a:t>
            </a:r>
            <a:r>
              <a:rPr lang="tr-TR" sz="2400" dirty="0"/>
              <a:t>, </a:t>
            </a:r>
            <a:r>
              <a:rPr lang="tr-TR" sz="2400" dirty="0" err="1"/>
              <a:t>Süfyân</a:t>
            </a:r>
            <a:r>
              <a:rPr lang="tr-TR" sz="2400" dirty="0"/>
              <a:t> es-</a:t>
            </a:r>
            <a:r>
              <a:rPr lang="tr-TR" sz="2400" dirty="0" err="1"/>
              <a:t>Sevrî’nin</a:t>
            </a:r>
            <a:r>
              <a:rPr lang="tr-TR" sz="2400" dirty="0"/>
              <a:t> (ö. 161/778) </a:t>
            </a:r>
            <a:r>
              <a:rPr lang="tr-TR" sz="2400" b="1" dirty="0"/>
              <a:t>30.000</a:t>
            </a:r>
            <a:r>
              <a:rPr lang="tr-TR" sz="2400" dirty="0"/>
              <a:t> hadis bildikleri rivâyet edilmektedir.  Bu sebeple âlimler, özellikle </a:t>
            </a:r>
            <a:r>
              <a:rPr lang="tr-TR" sz="2400" dirty="0" err="1"/>
              <a:t>tedvîn</a:t>
            </a:r>
            <a:r>
              <a:rPr lang="tr-TR" sz="2400" dirty="0"/>
              <a:t> dönemi ve sonrası bir muhaddisin bildiği hadis sayısını verdikleri zaman, genellikle </a:t>
            </a:r>
            <a:r>
              <a:rPr lang="tr-TR" sz="2400" dirty="0" err="1"/>
              <a:t>rivâyetin</a:t>
            </a:r>
            <a:r>
              <a:rPr lang="tr-TR" sz="2400" dirty="0"/>
              <a:t> </a:t>
            </a:r>
            <a:r>
              <a:rPr lang="tr-TR" sz="2400" dirty="0" err="1"/>
              <a:t>isnâdlarını</a:t>
            </a:r>
            <a:r>
              <a:rPr lang="tr-TR" sz="2400" dirty="0"/>
              <a:t> kastetmiş olmaktadırlar, yoksa hadislerin hakiki sayısını değil. </a:t>
            </a:r>
          </a:p>
        </p:txBody>
      </p:sp>
    </p:spTree>
    <p:extLst>
      <p:ext uri="{BB962C8B-B14F-4D97-AF65-F5344CB8AC3E}">
        <p14:creationId xmlns:p14="http://schemas.microsoft.com/office/powerpoint/2010/main" val="42771356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6F62932-44A2-448D-8931-B331D9647011}"/>
              </a:ext>
            </a:extLst>
          </p:cNvPr>
          <p:cNvSpPr>
            <a:spLocks noGrp="1"/>
          </p:cNvSpPr>
          <p:nvPr>
            <p:ph type="title"/>
          </p:nvPr>
        </p:nvSpPr>
        <p:spPr>
          <a:xfrm>
            <a:off x="2592925" y="462850"/>
            <a:ext cx="8911687" cy="1280890"/>
          </a:xfrm>
        </p:spPr>
        <p:txBody>
          <a:bodyPr/>
          <a:lstStyle/>
          <a:p>
            <a:pPr algn="ctr"/>
            <a:r>
              <a:rPr lang="tr-TR" b="1" dirty="0"/>
              <a:t>HADİS RİVÂYET COĞRAFYASININ OLUŞUMU</a:t>
            </a:r>
          </a:p>
        </p:txBody>
      </p:sp>
      <p:sp>
        <p:nvSpPr>
          <p:cNvPr id="3" name="İçerik Yer Tutucusu 2">
            <a:extLst>
              <a:ext uri="{FF2B5EF4-FFF2-40B4-BE49-F238E27FC236}">
                <a16:creationId xmlns:a16="http://schemas.microsoft.com/office/drawing/2014/main" id="{B1007BDB-73B3-4EF7-A61A-C1AC3156F679}"/>
              </a:ext>
            </a:extLst>
          </p:cNvPr>
          <p:cNvSpPr>
            <a:spLocks noGrp="1"/>
          </p:cNvSpPr>
          <p:nvPr>
            <p:ph idx="1"/>
          </p:nvPr>
        </p:nvSpPr>
        <p:spPr>
          <a:xfrm>
            <a:off x="2589211" y="1616927"/>
            <a:ext cx="9320291" cy="5129561"/>
          </a:xfrm>
        </p:spPr>
        <p:txBody>
          <a:bodyPr>
            <a:noAutofit/>
          </a:bodyPr>
          <a:lstStyle/>
          <a:p>
            <a:pPr algn="just">
              <a:lnSpc>
                <a:spcPct val="130000"/>
              </a:lnSpc>
            </a:pPr>
            <a:r>
              <a:rPr lang="tr-TR" sz="2000" dirty="0"/>
              <a:t>Burada dikkate alınması gereken en önemli husus Medine dışına çıkan </a:t>
            </a:r>
            <a:r>
              <a:rPr lang="tr-TR" sz="2000" dirty="0" err="1"/>
              <a:t>sahâbîlerin</a:t>
            </a:r>
            <a:r>
              <a:rPr lang="tr-TR" sz="2000" dirty="0"/>
              <a:t> sahip oldukları hadis birikimlerinin de kendileriyle birlikte Medine dışına çıkmış olmasıydı. Bu duruma bağlı olarak özellikle </a:t>
            </a:r>
            <a:r>
              <a:rPr lang="tr-TR" sz="2000" dirty="0" err="1"/>
              <a:t>tâbiî</a:t>
            </a:r>
            <a:r>
              <a:rPr lang="tr-TR" sz="2000" dirty="0"/>
              <a:t> ve sonrası </a:t>
            </a:r>
            <a:r>
              <a:rPr lang="tr-TR" sz="2000" dirty="0" err="1"/>
              <a:t>râvileri</a:t>
            </a:r>
            <a:r>
              <a:rPr lang="tr-TR" sz="2000" dirty="0"/>
              <a:t> dikkate alınarak hadisler, âlimler tarafından </a:t>
            </a:r>
            <a:r>
              <a:rPr lang="tr-TR" sz="2000" b="1" dirty="0" err="1"/>
              <a:t>Şâmî</a:t>
            </a:r>
            <a:r>
              <a:rPr lang="tr-TR" sz="2000" b="1" dirty="0"/>
              <a:t>,  Kûfî,  </a:t>
            </a:r>
            <a:r>
              <a:rPr lang="tr-TR" sz="2000" b="1" dirty="0" err="1"/>
              <a:t>Hımsî</a:t>
            </a:r>
            <a:r>
              <a:rPr lang="tr-TR" sz="2000" b="1" dirty="0"/>
              <a:t>  </a:t>
            </a:r>
            <a:r>
              <a:rPr lang="tr-TR" sz="2000" dirty="0"/>
              <a:t>vb. olarak nitelendirilerek, değişik beldelere nispet edilmiştir. Yine bu paralelde </a:t>
            </a:r>
            <a:r>
              <a:rPr lang="tr-TR" sz="2000" dirty="0" err="1"/>
              <a:t>sahâbeden</a:t>
            </a:r>
            <a:r>
              <a:rPr lang="tr-TR" sz="2000" dirty="0"/>
              <a:t> bazıları hakkında «</a:t>
            </a:r>
            <a:r>
              <a:rPr lang="tr-TR" sz="2000" dirty="0" err="1"/>
              <a:t>hadîsuhû</a:t>
            </a:r>
            <a:r>
              <a:rPr lang="tr-TR" sz="2000" dirty="0"/>
              <a:t> inde </a:t>
            </a:r>
            <a:r>
              <a:rPr lang="tr-TR" sz="2000" dirty="0" err="1"/>
              <a:t>ehli’l-Kûfe</a:t>
            </a:r>
            <a:r>
              <a:rPr lang="tr-TR" sz="2000" dirty="0"/>
              <a:t>», «</a:t>
            </a:r>
            <a:r>
              <a:rPr lang="tr-TR" sz="2000" dirty="0" err="1"/>
              <a:t>hadîsuhû</a:t>
            </a:r>
            <a:r>
              <a:rPr lang="tr-TR" sz="2000" dirty="0"/>
              <a:t> inde </a:t>
            </a:r>
            <a:r>
              <a:rPr lang="tr-TR" sz="2000" dirty="0" err="1"/>
              <a:t>ehli’l</a:t>
            </a:r>
            <a:r>
              <a:rPr lang="tr-TR" sz="2000" dirty="0"/>
              <a:t>-Basra» vb. denilir.</a:t>
            </a:r>
          </a:p>
          <a:p>
            <a:pPr algn="just">
              <a:lnSpc>
                <a:spcPct val="130000"/>
              </a:lnSpc>
            </a:pPr>
            <a:r>
              <a:rPr lang="tr-TR" sz="2000" dirty="0"/>
              <a:t>Yukarıdaki durum diğer beldelerde bilinen hadislerin çoğunun Medine’de bilinmemesi sonucunu doğurmuştu. Zira her bir </a:t>
            </a:r>
            <a:r>
              <a:rPr lang="tr-TR" sz="2000" dirty="0" err="1"/>
              <a:t>sahâbînin</a:t>
            </a:r>
            <a:r>
              <a:rPr lang="tr-TR" sz="2000" dirty="0"/>
              <a:t> Hz. Peygamber ile </a:t>
            </a:r>
            <a:r>
              <a:rPr lang="tr-TR" sz="2000" b="1" dirty="0"/>
              <a:t>ayrı bir yaşanmışlığı olduğu </a:t>
            </a:r>
            <a:r>
              <a:rPr lang="tr-TR" sz="2000" dirty="0"/>
              <a:t>gibi, sahip oldukları </a:t>
            </a:r>
            <a:r>
              <a:rPr lang="tr-TR" sz="2000" b="1" dirty="0"/>
              <a:t>hadis kültürü </a:t>
            </a:r>
            <a:r>
              <a:rPr lang="tr-TR" sz="2000" dirty="0"/>
              <a:t>birbirlerinden farklıydı. Yalnız burada sünnet ve hadis ayrımını dikkate almamız önem arz etmektedir. </a:t>
            </a:r>
          </a:p>
        </p:txBody>
      </p:sp>
    </p:spTree>
    <p:extLst>
      <p:ext uri="{BB962C8B-B14F-4D97-AF65-F5344CB8AC3E}">
        <p14:creationId xmlns:p14="http://schemas.microsoft.com/office/powerpoint/2010/main" val="1079428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8988B08B-C8D9-482F-9CE7-C8A367A02E50}"/>
              </a:ext>
            </a:extLst>
          </p:cNvPr>
          <p:cNvSpPr>
            <a:spLocks noGrp="1"/>
          </p:cNvSpPr>
          <p:nvPr>
            <p:ph idx="1"/>
          </p:nvPr>
        </p:nvSpPr>
        <p:spPr>
          <a:xfrm>
            <a:off x="2589212" y="606056"/>
            <a:ext cx="8985754" cy="6162734"/>
          </a:xfrm>
        </p:spPr>
        <p:txBody>
          <a:bodyPr>
            <a:normAutofit fontScale="92500"/>
          </a:bodyPr>
          <a:lstStyle/>
          <a:p>
            <a:pPr algn="just">
              <a:lnSpc>
                <a:spcPct val="150000"/>
              </a:lnSpc>
            </a:pPr>
            <a:r>
              <a:rPr lang="tr-TR" sz="2200" b="1" dirty="0">
                <a:solidFill>
                  <a:prstClr val="black">
                    <a:lumMod val="75000"/>
                    <a:lumOff val="25000"/>
                  </a:prstClr>
                </a:solidFill>
              </a:rPr>
              <a:t>Onların ortak bildikleri ve uyguladıkları sünnetler ile rivâyet ettikleri hadisleri birbirinden ayırarak durumu anlamaya çalışmalıyız.</a:t>
            </a:r>
            <a:r>
              <a:rPr lang="tr-TR" sz="2200" dirty="0">
                <a:solidFill>
                  <a:prstClr val="black">
                    <a:lumMod val="75000"/>
                    <a:lumOff val="25000"/>
                  </a:prstClr>
                </a:solidFill>
              </a:rPr>
              <a:t> Burada hiçbir hadis rivâyet etmeyen veya az hadis rivâyet eden sahâbenin sonuçta Hz. Peygamber’i örnek alarak dinî hayatlarını devam ettirdikleri hatırlanmalıdır.</a:t>
            </a:r>
            <a:endParaRPr lang="tr-TR" sz="2200" dirty="0"/>
          </a:p>
          <a:p>
            <a:pPr algn="just">
              <a:lnSpc>
                <a:spcPct val="150000"/>
              </a:lnSpc>
            </a:pPr>
            <a:r>
              <a:rPr lang="tr-TR" sz="2200" dirty="0" err="1"/>
              <a:t>Sahâbîlerin</a:t>
            </a:r>
            <a:r>
              <a:rPr lang="tr-TR" sz="2200" dirty="0"/>
              <a:t> farklı bölgelerde yoğunlaşmaları, bir bölgedeki sahâbe ve </a:t>
            </a:r>
            <a:r>
              <a:rPr lang="tr-TR" sz="2200" dirty="0" err="1"/>
              <a:t>tâbiînin</a:t>
            </a:r>
            <a:r>
              <a:rPr lang="tr-TR" sz="2200" dirty="0"/>
              <a:t> diğer bölgelerdeki naklî verilerden habersiz bir şekilde </a:t>
            </a:r>
            <a:r>
              <a:rPr lang="tr-TR" sz="2200" dirty="0" err="1"/>
              <a:t>ictihadda</a:t>
            </a:r>
            <a:r>
              <a:rPr lang="tr-TR" sz="2200" dirty="0"/>
              <a:t> bulunmalarına da neden olmaktaydı. </a:t>
            </a:r>
          </a:p>
          <a:p>
            <a:pPr algn="just">
              <a:lnSpc>
                <a:spcPct val="150000"/>
              </a:lnSpc>
            </a:pPr>
            <a:r>
              <a:rPr lang="tr-TR" sz="2200" dirty="0"/>
              <a:t>Bu durum, farklı beldelerde oturanların zamanla diğer beldelerdeki hadis birikimini elde etmek için yaptıkları </a:t>
            </a:r>
            <a:r>
              <a:rPr lang="tr-TR" sz="2200" b="1" dirty="0" err="1"/>
              <a:t>rihleler</a:t>
            </a:r>
            <a:r>
              <a:rPr lang="tr-TR" sz="2200" dirty="0"/>
              <a:t> ile değişmeye başlamıştır. Böylece sünnetin tespitinde </a:t>
            </a:r>
            <a:r>
              <a:rPr lang="tr-TR" sz="2200" b="1" dirty="0"/>
              <a:t>belde amelinin </a:t>
            </a:r>
            <a:r>
              <a:rPr lang="tr-TR" sz="2200" dirty="0"/>
              <a:t>yerini değişik beldelerden </a:t>
            </a:r>
            <a:r>
              <a:rPr lang="tr-TR" sz="2200" dirty="0" err="1"/>
              <a:t>tedvîn</a:t>
            </a:r>
            <a:r>
              <a:rPr lang="tr-TR" sz="2200" dirty="0"/>
              <a:t> edilmiş hadisler almaya başlayacaktır. </a:t>
            </a:r>
          </a:p>
          <a:p>
            <a:endParaRPr lang="tr-TR" dirty="0"/>
          </a:p>
        </p:txBody>
      </p:sp>
    </p:spTree>
    <p:extLst>
      <p:ext uri="{BB962C8B-B14F-4D97-AF65-F5344CB8AC3E}">
        <p14:creationId xmlns:p14="http://schemas.microsoft.com/office/powerpoint/2010/main" val="26631500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BD41489F-BE07-4D12-ACD5-BA01E6CE6DDE}"/>
              </a:ext>
            </a:extLst>
          </p:cNvPr>
          <p:cNvSpPr>
            <a:spLocks noGrp="1"/>
          </p:cNvSpPr>
          <p:nvPr>
            <p:ph idx="1"/>
          </p:nvPr>
        </p:nvSpPr>
        <p:spPr>
          <a:xfrm>
            <a:off x="2589212" y="635620"/>
            <a:ext cx="9019208" cy="5965902"/>
          </a:xfrm>
        </p:spPr>
        <p:txBody>
          <a:bodyPr>
            <a:normAutofit fontScale="92500" lnSpcReduction="20000"/>
          </a:bodyPr>
          <a:lstStyle/>
          <a:p>
            <a:pPr lvl="0" algn="just">
              <a:lnSpc>
                <a:spcPct val="150000"/>
              </a:lnSpc>
              <a:buClr>
                <a:srgbClr val="A53010"/>
              </a:buClr>
            </a:pPr>
            <a:r>
              <a:rPr lang="tr-TR" sz="2400" dirty="0">
                <a:solidFill>
                  <a:prstClr val="black">
                    <a:lumMod val="75000"/>
                    <a:lumOff val="25000"/>
                  </a:prstClr>
                </a:solidFill>
              </a:rPr>
              <a:t>Değişik şehirlerden hadisleri elde etmek için yapılan bu faaliyetler hadis rivâyet coğrafyasının ve ağının gelişmesini sağlamıştı. Böylece değişik beldelerdeki hadis birikimlerinden istifade etme imkânına kavuşulmakla birlikte, bu durum yeni bir problemin ortaya çıkmasına sebep olmuştu. </a:t>
            </a:r>
            <a:r>
              <a:rPr lang="tr-TR" sz="2400" b="1" dirty="0">
                <a:solidFill>
                  <a:prstClr val="black">
                    <a:lumMod val="75000"/>
                    <a:lumOff val="25000"/>
                  </a:prstClr>
                </a:solidFill>
              </a:rPr>
              <a:t>Zira farklı beldelerdeki hadislerin değişik nedenlerle bazen birbiriyle çeliştiği görülmüştür. </a:t>
            </a:r>
          </a:p>
          <a:p>
            <a:pPr lvl="0" algn="just">
              <a:lnSpc>
                <a:spcPct val="150000"/>
              </a:lnSpc>
              <a:buClr>
                <a:srgbClr val="A53010"/>
              </a:buClr>
            </a:pPr>
            <a:r>
              <a:rPr lang="tr-TR" sz="2400" dirty="0">
                <a:solidFill>
                  <a:prstClr val="black">
                    <a:lumMod val="75000"/>
                    <a:lumOff val="25000"/>
                  </a:prstClr>
                </a:solidFill>
              </a:rPr>
              <a:t>Bu nedenler arasında; </a:t>
            </a:r>
            <a:r>
              <a:rPr lang="tr-TR" sz="2400" dirty="0" err="1">
                <a:solidFill>
                  <a:prstClr val="black">
                    <a:lumMod val="75000"/>
                    <a:lumOff val="25000"/>
                  </a:prstClr>
                </a:solidFill>
              </a:rPr>
              <a:t>nesh</a:t>
            </a:r>
            <a:r>
              <a:rPr lang="tr-TR" sz="2400" dirty="0">
                <a:solidFill>
                  <a:prstClr val="black">
                    <a:lumMod val="75000"/>
                    <a:lumOff val="25000"/>
                  </a:prstClr>
                </a:solidFill>
              </a:rPr>
              <a:t> olgusu, râvilerin hatalı rivâyetleri ve uydurma hadisler bulunmaktaydı. İşte bu durumun ortadan kaldırılması için hicrî II. yüzyıldan itibaren hadis âlimleri öncelikle sahih hadislerin tespiti için tenkit faaliyetlerinde bulunmuşlar, “</a:t>
            </a:r>
            <a:r>
              <a:rPr lang="tr-TR" sz="2400" dirty="0" err="1">
                <a:solidFill>
                  <a:prstClr val="black">
                    <a:lumMod val="75000"/>
                    <a:lumOff val="25000"/>
                  </a:prstClr>
                </a:solidFill>
              </a:rPr>
              <a:t>ihtilâfu’l-hadîs</a:t>
            </a:r>
            <a:r>
              <a:rPr lang="tr-TR" sz="2400" dirty="0">
                <a:solidFill>
                  <a:prstClr val="black">
                    <a:lumMod val="75000"/>
                    <a:lumOff val="25000"/>
                  </a:prstClr>
                </a:solidFill>
              </a:rPr>
              <a:t>”, “</a:t>
            </a:r>
            <a:r>
              <a:rPr lang="tr-TR" sz="2400" dirty="0" err="1">
                <a:solidFill>
                  <a:prstClr val="black">
                    <a:lumMod val="75000"/>
                    <a:lumOff val="25000"/>
                  </a:prstClr>
                </a:solidFill>
              </a:rPr>
              <a:t>ilelü’l-hadîs</a:t>
            </a:r>
            <a:r>
              <a:rPr lang="tr-TR" sz="2400" dirty="0">
                <a:solidFill>
                  <a:prstClr val="black">
                    <a:lumMod val="75000"/>
                    <a:lumOff val="25000"/>
                  </a:prstClr>
                </a:solidFill>
              </a:rPr>
              <a:t>” vb. yeni hadis ilim dallarının doğmasına da öncülük etmişlerdir. </a:t>
            </a:r>
          </a:p>
          <a:p>
            <a:endParaRPr lang="tr-TR" dirty="0"/>
          </a:p>
        </p:txBody>
      </p:sp>
    </p:spTree>
    <p:extLst>
      <p:ext uri="{BB962C8B-B14F-4D97-AF65-F5344CB8AC3E}">
        <p14:creationId xmlns:p14="http://schemas.microsoft.com/office/powerpoint/2010/main" val="38156742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0E68249-05E2-4F16-879A-6468772FE17F}"/>
              </a:ext>
            </a:extLst>
          </p:cNvPr>
          <p:cNvSpPr>
            <a:spLocks noGrp="1"/>
          </p:cNvSpPr>
          <p:nvPr>
            <p:ph type="title"/>
          </p:nvPr>
        </p:nvSpPr>
        <p:spPr/>
        <p:txBody>
          <a:bodyPr/>
          <a:lstStyle/>
          <a:p>
            <a:pPr algn="ctr"/>
            <a:r>
              <a:rPr lang="tr-TR" b="1" dirty="0"/>
              <a:t>Sahâbenin Bilgi Kaynakları</a:t>
            </a:r>
            <a:br>
              <a:rPr lang="tr-TR" dirty="0"/>
            </a:br>
            <a:endParaRPr lang="tr-TR" dirty="0"/>
          </a:p>
        </p:txBody>
      </p:sp>
      <p:graphicFrame>
        <p:nvGraphicFramePr>
          <p:cNvPr id="4" name="Nesne 3">
            <a:extLst>
              <a:ext uri="{FF2B5EF4-FFF2-40B4-BE49-F238E27FC236}">
                <a16:creationId xmlns:a16="http://schemas.microsoft.com/office/drawing/2014/main" id="{4554D243-725B-46C9-9D89-252A64F2D02D}"/>
              </a:ext>
            </a:extLst>
          </p:cNvPr>
          <p:cNvGraphicFramePr>
            <a:graphicFrameLocks noChangeAspect="1"/>
          </p:cNvGraphicFramePr>
          <p:nvPr>
            <p:extLst>
              <p:ext uri="{D42A27DB-BD31-4B8C-83A1-F6EECF244321}">
                <p14:modId xmlns:p14="http://schemas.microsoft.com/office/powerpoint/2010/main" val="473272090"/>
              </p:ext>
            </p:extLst>
          </p:nvPr>
        </p:nvGraphicFramePr>
        <p:xfrm>
          <a:off x="7956697" y="1905000"/>
          <a:ext cx="5746750" cy="4816475"/>
        </p:xfrm>
        <a:graphic>
          <a:graphicData uri="http://schemas.openxmlformats.org/presentationml/2006/ole">
            <mc:AlternateContent xmlns:mc="http://schemas.openxmlformats.org/markup-compatibility/2006">
              <mc:Choice xmlns:v="urn:schemas-microsoft-com:vml" Requires="v">
                <p:oleObj name="Document" r:id="rId2" imgW="5730850" imgH="4824122" progId="Word.Document.12">
                  <p:embed/>
                </p:oleObj>
              </mc:Choice>
              <mc:Fallback>
                <p:oleObj name="Document" r:id="rId2" imgW="5730850" imgH="4824122" progId="Word.Document.12">
                  <p:embed/>
                  <p:pic>
                    <p:nvPicPr>
                      <p:cNvPr id="0" name=""/>
                      <p:cNvPicPr/>
                      <p:nvPr/>
                    </p:nvPicPr>
                    <p:blipFill>
                      <a:blip r:embed="rId3"/>
                      <a:stretch>
                        <a:fillRect/>
                      </a:stretch>
                    </p:blipFill>
                    <p:spPr>
                      <a:xfrm>
                        <a:off x="7956697" y="1905000"/>
                        <a:ext cx="5746750" cy="4816475"/>
                      </a:xfrm>
                      <a:prstGeom prst="rect">
                        <a:avLst/>
                      </a:prstGeom>
                    </p:spPr>
                  </p:pic>
                </p:oleObj>
              </mc:Fallback>
            </mc:AlternateContent>
          </a:graphicData>
        </a:graphic>
      </p:graphicFrame>
      <p:pic>
        <p:nvPicPr>
          <p:cNvPr id="5" name="Resim 4">
            <a:extLst>
              <a:ext uri="{FF2B5EF4-FFF2-40B4-BE49-F238E27FC236}">
                <a16:creationId xmlns:a16="http://schemas.microsoft.com/office/drawing/2014/main" id="{B56069CE-7BB9-4F48-962B-C2C1A6142849}"/>
              </a:ext>
            </a:extLst>
          </p:cNvPr>
          <p:cNvPicPr>
            <a:picLocks noChangeAspect="1"/>
          </p:cNvPicPr>
          <p:nvPr/>
        </p:nvPicPr>
        <p:blipFill>
          <a:blip r:embed="rId4"/>
          <a:stretch>
            <a:fillRect/>
          </a:stretch>
        </p:blipFill>
        <p:spPr>
          <a:xfrm>
            <a:off x="2194095" y="1581644"/>
            <a:ext cx="5762602" cy="3886098"/>
          </a:xfrm>
          <a:prstGeom prst="rect">
            <a:avLst/>
          </a:prstGeom>
        </p:spPr>
      </p:pic>
      <p:pic>
        <p:nvPicPr>
          <p:cNvPr id="8" name="Resim 7">
            <a:extLst>
              <a:ext uri="{FF2B5EF4-FFF2-40B4-BE49-F238E27FC236}">
                <a16:creationId xmlns:a16="http://schemas.microsoft.com/office/drawing/2014/main" id="{3A1A80FA-1002-4B99-840A-97C6A0994140}"/>
              </a:ext>
            </a:extLst>
          </p:cNvPr>
          <p:cNvPicPr>
            <a:picLocks noChangeAspect="1"/>
          </p:cNvPicPr>
          <p:nvPr/>
        </p:nvPicPr>
        <p:blipFill>
          <a:blip r:embed="rId5"/>
          <a:stretch>
            <a:fillRect/>
          </a:stretch>
        </p:blipFill>
        <p:spPr>
          <a:xfrm>
            <a:off x="5347121" y="1905000"/>
            <a:ext cx="2410161" cy="752580"/>
          </a:xfrm>
          <a:prstGeom prst="rect">
            <a:avLst/>
          </a:prstGeom>
        </p:spPr>
      </p:pic>
      <p:pic>
        <p:nvPicPr>
          <p:cNvPr id="9" name="Resim 8">
            <a:extLst>
              <a:ext uri="{FF2B5EF4-FFF2-40B4-BE49-F238E27FC236}">
                <a16:creationId xmlns:a16="http://schemas.microsoft.com/office/drawing/2014/main" id="{BEE06526-2D6A-41F5-84B7-09CD1D74D6D6}"/>
              </a:ext>
            </a:extLst>
          </p:cNvPr>
          <p:cNvPicPr>
            <a:picLocks noChangeAspect="1"/>
          </p:cNvPicPr>
          <p:nvPr/>
        </p:nvPicPr>
        <p:blipFill>
          <a:blip r:embed="rId6"/>
          <a:stretch>
            <a:fillRect/>
          </a:stretch>
        </p:blipFill>
        <p:spPr>
          <a:xfrm>
            <a:off x="6378450" y="2401526"/>
            <a:ext cx="347502" cy="512108"/>
          </a:xfrm>
          <a:prstGeom prst="rect">
            <a:avLst/>
          </a:prstGeom>
        </p:spPr>
      </p:pic>
      <p:sp>
        <p:nvSpPr>
          <p:cNvPr id="10" name="Dikdörtgen 9">
            <a:extLst>
              <a:ext uri="{FF2B5EF4-FFF2-40B4-BE49-F238E27FC236}">
                <a16:creationId xmlns:a16="http://schemas.microsoft.com/office/drawing/2014/main" id="{6735797F-041B-4FA8-9D05-BAE94A2C4258}"/>
              </a:ext>
            </a:extLst>
          </p:cNvPr>
          <p:cNvSpPr/>
          <p:nvPr/>
        </p:nvSpPr>
        <p:spPr>
          <a:xfrm>
            <a:off x="5907495" y="2776598"/>
            <a:ext cx="1433830" cy="755015"/>
          </a:xfrm>
          <a:prstGeom prst="rect">
            <a:avLst/>
          </a:prstGeom>
          <a:noFill/>
        </p:spPr>
        <p:txBody>
          <a:bodyPr wrap="none" lIns="91440" tIns="45720" rIns="91440" bIns="45720">
            <a:spAutoFit/>
          </a:bodyPr>
          <a:lstStyle/>
          <a:p>
            <a:pPr algn="ctr">
              <a:lnSpc>
                <a:spcPct val="115000"/>
              </a:lnSpc>
              <a:spcAft>
                <a:spcPts val="1000"/>
              </a:spcAft>
            </a:pPr>
            <a:r>
              <a:rPr lang="tr-TR" sz="2800" dirty="0" err="1">
                <a:solidFill>
                  <a:srgbClr val="000000"/>
                </a:solidFill>
                <a:effectLst>
                  <a:outerShdw blurRad="38100" dist="19050" dir="2700000" algn="tl">
                    <a:schemeClr val="dk1">
                      <a:alpha val="40000"/>
                    </a:schemeClr>
                  </a:outerShdw>
                </a:effectLst>
                <a:latin typeface="Adobe Garamond Pro Bold" panose="02020702060506020403" pitchFamily="18" charset="0"/>
                <a:ea typeface="Calibri" panose="020F0502020204030204" pitchFamily="34" charset="0"/>
                <a:cs typeface="Arial" panose="020B0604020202020204" pitchFamily="34" charset="0"/>
              </a:rPr>
              <a:t>Sahabi</a:t>
            </a:r>
            <a:r>
              <a:rPr lang="tr-TR" sz="2800" dirty="0">
                <a:solidFill>
                  <a:srgbClr val="000000"/>
                </a:solidFill>
                <a:effectLst>
                  <a:outerShdw blurRad="38100" dist="19050" dir="2700000" algn="tl">
                    <a:schemeClr val="dk1">
                      <a:alpha val="40000"/>
                    </a:schemeClr>
                  </a:outerShdw>
                </a:effectLst>
                <a:latin typeface="Adobe Garamond Pro Bold" panose="02020702060506020403" pitchFamily="18" charset="0"/>
                <a:ea typeface="Calibri" panose="020F0502020204030204" pitchFamily="34" charset="0"/>
                <a:cs typeface="Arial" panose="020B0604020202020204" pitchFamily="34" charset="0"/>
              </a:rPr>
              <a:t> 1</a:t>
            </a:r>
            <a:endParaRPr lang="tr-TR" sz="1200" dirty="0">
              <a:effectLst/>
              <a:latin typeface="Bookman Old Style" panose="02050604050505020204" pitchFamily="18" charset="0"/>
              <a:ea typeface="Calibri" panose="020F0502020204030204" pitchFamily="34" charset="0"/>
              <a:cs typeface="Arial" panose="020B0604020202020204" pitchFamily="34" charset="0"/>
            </a:endParaRPr>
          </a:p>
        </p:txBody>
      </p:sp>
      <p:pic>
        <p:nvPicPr>
          <p:cNvPr id="19" name="Resim 18">
            <a:extLst>
              <a:ext uri="{FF2B5EF4-FFF2-40B4-BE49-F238E27FC236}">
                <a16:creationId xmlns:a16="http://schemas.microsoft.com/office/drawing/2014/main" id="{EDB5D6A9-CBE1-4496-B264-33D633C0497E}"/>
              </a:ext>
            </a:extLst>
          </p:cNvPr>
          <p:cNvPicPr>
            <a:picLocks noChangeAspect="1"/>
          </p:cNvPicPr>
          <p:nvPr/>
        </p:nvPicPr>
        <p:blipFill>
          <a:blip r:embed="rId7"/>
          <a:stretch>
            <a:fillRect/>
          </a:stretch>
        </p:blipFill>
        <p:spPr>
          <a:xfrm>
            <a:off x="5426271" y="3474898"/>
            <a:ext cx="5762602" cy="2049559"/>
          </a:xfrm>
          <a:prstGeom prst="rect">
            <a:avLst/>
          </a:prstGeom>
        </p:spPr>
      </p:pic>
      <p:pic>
        <p:nvPicPr>
          <p:cNvPr id="20" name="Resim 19">
            <a:extLst>
              <a:ext uri="{FF2B5EF4-FFF2-40B4-BE49-F238E27FC236}">
                <a16:creationId xmlns:a16="http://schemas.microsoft.com/office/drawing/2014/main" id="{83F33E03-8A38-40BE-B05C-12BF4E314C8B}"/>
              </a:ext>
            </a:extLst>
          </p:cNvPr>
          <p:cNvPicPr>
            <a:picLocks noChangeAspect="1"/>
          </p:cNvPicPr>
          <p:nvPr/>
        </p:nvPicPr>
        <p:blipFill>
          <a:blip r:embed="rId8"/>
          <a:stretch>
            <a:fillRect/>
          </a:stretch>
        </p:blipFill>
        <p:spPr>
          <a:xfrm>
            <a:off x="5774517" y="2646012"/>
            <a:ext cx="1566808" cy="883997"/>
          </a:xfrm>
          <a:prstGeom prst="rect">
            <a:avLst/>
          </a:prstGeom>
        </p:spPr>
      </p:pic>
      <p:cxnSp>
        <p:nvCxnSpPr>
          <p:cNvPr id="21" name="Düz Bağlayıcı 20">
            <a:extLst>
              <a:ext uri="{FF2B5EF4-FFF2-40B4-BE49-F238E27FC236}">
                <a16:creationId xmlns:a16="http://schemas.microsoft.com/office/drawing/2014/main" id="{2B7A6BFA-5A47-4E26-897B-2F8E6AAA8517}"/>
              </a:ext>
            </a:extLst>
          </p:cNvPr>
          <p:cNvCxnSpPr/>
          <p:nvPr/>
        </p:nvCxnSpPr>
        <p:spPr>
          <a:xfrm>
            <a:off x="5799726" y="2683197"/>
            <a:ext cx="1504950" cy="809625"/>
          </a:xfrm>
          <a:prstGeom prst="line">
            <a:avLst/>
          </a:prstGeom>
          <a:ln w="76200">
            <a:solidFill>
              <a:srgbClr val="FF0000"/>
            </a:solidFill>
          </a:ln>
        </p:spPr>
        <p:style>
          <a:lnRef idx="3">
            <a:schemeClr val="accent2"/>
          </a:lnRef>
          <a:fillRef idx="0">
            <a:schemeClr val="accent2"/>
          </a:fillRef>
          <a:effectRef idx="2">
            <a:schemeClr val="accent2"/>
          </a:effectRef>
          <a:fontRef idx="minor">
            <a:schemeClr val="tx1"/>
          </a:fontRef>
        </p:style>
      </p:cxnSp>
    </p:spTree>
    <p:extLst>
      <p:ext uri="{BB962C8B-B14F-4D97-AF65-F5344CB8AC3E}">
        <p14:creationId xmlns:p14="http://schemas.microsoft.com/office/powerpoint/2010/main" val="3737619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FA2DE5E-B97E-45E7-8C53-B37B535F5E25}"/>
              </a:ext>
            </a:extLst>
          </p:cNvPr>
          <p:cNvSpPr>
            <a:spLocks noGrp="1"/>
          </p:cNvSpPr>
          <p:nvPr>
            <p:ph idx="1"/>
          </p:nvPr>
        </p:nvSpPr>
        <p:spPr>
          <a:xfrm>
            <a:off x="2589212" y="1903228"/>
            <a:ext cx="8915400" cy="4007994"/>
          </a:xfrm>
        </p:spPr>
        <p:txBody>
          <a:bodyPr/>
          <a:lstStyle/>
          <a:p>
            <a:pPr lvl="0" algn="just">
              <a:buClr>
                <a:srgbClr val="A53010"/>
              </a:buClr>
            </a:pPr>
            <a:r>
              <a:rPr lang="tr-TR" sz="3600" dirty="0">
                <a:solidFill>
                  <a:prstClr val="black">
                    <a:lumMod val="75000"/>
                    <a:lumOff val="25000"/>
                  </a:prstClr>
                </a:solidFill>
              </a:rPr>
              <a:t>Sahâbenin Medine’den Dağılması Hadis Coğrafyasının Oluşumu</a:t>
            </a:r>
          </a:p>
          <a:p>
            <a:pPr lvl="0" algn="just">
              <a:buClr>
                <a:srgbClr val="A53010"/>
              </a:buClr>
            </a:pPr>
            <a:r>
              <a:rPr lang="tr-TR" sz="3600" dirty="0">
                <a:solidFill>
                  <a:prstClr val="black">
                    <a:lumMod val="75000"/>
                    <a:lumOff val="25000"/>
                  </a:prstClr>
                </a:solidFill>
              </a:rPr>
              <a:t>Hadislerin Tedvini (Bölgesel Tedvin)</a:t>
            </a:r>
          </a:p>
          <a:p>
            <a:pPr lvl="0" algn="just">
              <a:buClr>
                <a:srgbClr val="A53010"/>
              </a:buClr>
            </a:pPr>
            <a:r>
              <a:rPr lang="tr-TR" sz="3600" dirty="0" err="1">
                <a:solidFill>
                  <a:prstClr val="black">
                    <a:lumMod val="75000"/>
                    <a:lumOff val="25000"/>
                  </a:prstClr>
                </a:solidFill>
              </a:rPr>
              <a:t>Rihleler</a:t>
            </a:r>
            <a:r>
              <a:rPr lang="tr-TR" sz="3600" dirty="0">
                <a:solidFill>
                  <a:prstClr val="black">
                    <a:lumMod val="75000"/>
                    <a:lumOff val="25000"/>
                  </a:prstClr>
                </a:solidFill>
              </a:rPr>
              <a:t> (Genel Tedvin ve Tasnif)</a:t>
            </a:r>
          </a:p>
          <a:p>
            <a:pPr lvl="0" algn="just">
              <a:buClr>
                <a:srgbClr val="A53010"/>
              </a:buClr>
            </a:pPr>
            <a:r>
              <a:rPr lang="tr-TR" sz="3600" dirty="0">
                <a:solidFill>
                  <a:prstClr val="black">
                    <a:lumMod val="75000"/>
                    <a:lumOff val="25000"/>
                  </a:prstClr>
                </a:solidFill>
              </a:rPr>
              <a:t>Tariklerinin Çoğalması.</a:t>
            </a:r>
          </a:p>
          <a:p>
            <a:endParaRPr lang="tr-TR" dirty="0"/>
          </a:p>
        </p:txBody>
      </p:sp>
    </p:spTree>
    <p:extLst>
      <p:ext uri="{BB962C8B-B14F-4D97-AF65-F5344CB8AC3E}">
        <p14:creationId xmlns:p14="http://schemas.microsoft.com/office/powerpoint/2010/main" val="36208640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çerik Yer Tutucusu 4">
            <a:extLst>
              <a:ext uri="{FF2B5EF4-FFF2-40B4-BE49-F238E27FC236}">
                <a16:creationId xmlns:a16="http://schemas.microsoft.com/office/drawing/2014/main" id="{2E7EE189-DD9B-4000-A4E4-F7962D6C3BEC}"/>
              </a:ext>
            </a:extLst>
          </p:cNvPr>
          <p:cNvPicPr>
            <a:picLocks noGrp="1" noChangeAspect="1"/>
          </p:cNvPicPr>
          <p:nvPr>
            <p:ph idx="1"/>
          </p:nvPr>
        </p:nvPicPr>
        <p:blipFill>
          <a:blip r:embed="rId2"/>
          <a:stretch>
            <a:fillRect/>
          </a:stretch>
        </p:blipFill>
        <p:spPr>
          <a:xfrm>
            <a:off x="3925282" y="81000"/>
            <a:ext cx="5712939" cy="6696000"/>
          </a:xfrm>
        </p:spPr>
      </p:pic>
    </p:spTree>
    <p:extLst>
      <p:ext uri="{BB962C8B-B14F-4D97-AF65-F5344CB8AC3E}">
        <p14:creationId xmlns:p14="http://schemas.microsoft.com/office/powerpoint/2010/main" val="3568406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AED82BC-7051-4DB4-BB03-20F6DCF1F38E}"/>
              </a:ext>
            </a:extLst>
          </p:cNvPr>
          <p:cNvSpPr>
            <a:spLocks noGrp="1"/>
          </p:cNvSpPr>
          <p:nvPr>
            <p:ph type="title"/>
          </p:nvPr>
        </p:nvSpPr>
        <p:spPr/>
        <p:txBody>
          <a:bodyPr>
            <a:normAutofit/>
          </a:bodyPr>
          <a:lstStyle/>
          <a:p>
            <a:pPr algn="ctr"/>
            <a:r>
              <a:rPr lang="tr-TR" b="1" dirty="0"/>
              <a:t>Hadislerin Sayısı</a:t>
            </a:r>
            <a:r>
              <a:rPr lang="tr-TR" dirty="0"/>
              <a:t>				</a:t>
            </a:r>
          </a:p>
        </p:txBody>
      </p:sp>
      <p:sp>
        <p:nvSpPr>
          <p:cNvPr id="5" name="İçerik Yer Tutucusu 4">
            <a:extLst>
              <a:ext uri="{FF2B5EF4-FFF2-40B4-BE49-F238E27FC236}">
                <a16:creationId xmlns:a16="http://schemas.microsoft.com/office/drawing/2014/main" id="{ACFB3919-7317-4B7B-9FDD-9DE62E7FDCE2}"/>
              </a:ext>
            </a:extLst>
          </p:cNvPr>
          <p:cNvSpPr>
            <a:spLocks noGrp="1"/>
          </p:cNvSpPr>
          <p:nvPr>
            <p:ph idx="1"/>
          </p:nvPr>
        </p:nvSpPr>
        <p:spPr>
          <a:xfrm>
            <a:off x="2589212" y="2133599"/>
            <a:ext cx="8915400" cy="4586177"/>
          </a:xfrm>
        </p:spPr>
        <p:txBody>
          <a:bodyPr/>
          <a:lstStyle/>
          <a:p>
            <a:r>
              <a:rPr lang="tr-TR" sz="2400" dirty="0"/>
              <a:t>Tekrarlarıyla Birlikte Sahabeden Gelen Hadis Sayısı</a:t>
            </a:r>
            <a:endParaRPr lang="tr-TR" dirty="0"/>
          </a:p>
          <a:p>
            <a:endParaRPr lang="tr-TR" dirty="0"/>
          </a:p>
        </p:txBody>
      </p:sp>
      <p:pic>
        <p:nvPicPr>
          <p:cNvPr id="6" name="Resim 5">
            <a:extLst>
              <a:ext uri="{FF2B5EF4-FFF2-40B4-BE49-F238E27FC236}">
                <a16:creationId xmlns:a16="http://schemas.microsoft.com/office/drawing/2014/main" id="{0D90048C-F59B-476A-B66A-9A7A0A277495}"/>
              </a:ext>
            </a:extLst>
          </p:cNvPr>
          <p:cNvPicPr>
            <a:picLocks noChangeAspect="1"/>
          </p:cNvPicPr>
          <p:nvPr/>
        </p:nvPicPr>
        <p:blipFill>
          <a:blip r:embed="rId2"/>
          <a:stretch>
            <a:fillRect/>
          </a:stretch>
        </p:blipFill>
        <p:spPr>
          <a:xfrm>
            <a:off x="2987782" y="2899841"/>
            <a:ext cx="7407282" cy="3590855"/>
          </a:xfrm>
          <a:prstGeom prst="rect">
            <a:avLst/>
          </a:prstGeom>
        </p:spPr>
      </p:pic>
    </p:spTree>
    <p:extLst>
      <p:ext uri="{BB962C8B-B14F-4D97-AF65-F5344CB8AC3E}">
        <p14:creationId xmlns:p14="http://schemas.microsoft.com/office/powerpoint/2010/main" val="8334535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1706FF20-048F-4D3B-BBD4-B4451734C054}"/>
              </a:ext>
            </a:extLst>
          </p:cNvPr>
          <p:cNvSpPr>
            <a:spLocks noGrp="1"/>
          </p:cNvSpPr>
          <p:nvPr>
            <p:ph idx="1"/>
          </p:nvPr>
        </p:nvSpPr>
        <p:spPr>
          <a:xfrm>
            <a:off x="2589212" y="808074"/>
            <a:ext cx="8915400" cy="5358550"/>
          </a:xfrm>
        </p:spPr>
        <p:txBody>
          <a:bodyPr>
            <a:normAutofit/>
          </a:bodyPr>
          <a:lstStyle/>
          <a:p>
            <a:pPr algn="just">
              <a:lnSpc>
                <a:spcPct val="150000"/>
              </a:lnSpc>
            </a:pPr>
            <a:r>
              <a:rPr lang="tr-TR" sz="2400" dirty="0"/>
              <a:t>Tekrarlar atıldığında mesela </a:t>
            </a:r>
            <a:r>
              <a:rPr lang="tr-TR" sz="2400" dirty="0" err="1"/>
              <a:t>Ebû</a:t>
            </a:r>
            <a:r>
              <a:rPr lang="tr-TR" sz="2400" dirty="0"/>
              <a:t> </a:t>
            </a:r>
            <a:r>
              <a:rPr lang="tr-TR" sz="2400" dirty="0" err="1"/>
              <a:t>Hureyre’den</a:t>
            </a:r>
            <a:r>
              <a:rPr lang="tr-TR" sz="2400" dirty="0"/>
              <a:t> gelen hadis sayısı -uydurmalar hariç- </a:t>
            </a:r>
            <a:r>
              <a:rPr lang="tr-TR" sz="2400" b="1" dirty="0"/>
              <a:t>1300</a:t>
            </a:r>
            <a:r>
              <a:rPr lang="tr-TR" sz="2400" dirty="0"/>
              <a:t> kadardır.</a:t>
            </a:r>
          </a:p>
          <a:p>
            <a:pPr algn="just">
              <a:lnSpc>
                <a:spcPct val="150000"/>
              </a:lnSpc>
            </a:pPr>
            <a:r>
              <a:rPr lang="tr-TR" sz="2400" dirty="0"/>
              <a:t>Bu sayısal durum diğer </a:t>
            </a:r>
            <a:r>
              <a:rPr lang="tr-TR" sz="2400" dirty="0" err="1"/>
              <a:t>sahâbî</a:t>
            </a:r>
            <a:r>
              <a:rPr lang="tr-TR" sz="2400" dirty="0"/>
              <a:t> </a:t>
            </a:r>
            <a:r>
              <a:rPr lang="tr-TR" sz="2400" dirty="0" err="1"/>
              <a:t>rivâyetleri</a:t>
            </a:r>
            <a:r>
              <a:rPr lang="tr-TR" sz="2400" dirty="0"/>
              <a:t> için de geçerlidir. Meselâ </a:t>
            </a:r>
            <a:r>
              <a:rPr lang="tr-TR" sz="2400" dirty="0" err="1"/>
              <a:t>Müsned</a:t>
            </a:r>
            <a:r>
              <a:rPr lang="tr-TR" sz="2400" dirty="0"/>
              <a:t>-i </a:t>
            </a:r>
            <a:r>
              <a:rPr lang="tr-TR" sz="2400" dirty="0" err="1"/>
              <a:t>Ahmed’te</a:t>
            </a:r>
            <a:r>
              <a:rPr lang="tr-TR" sz="2400" dirty="0"/>
              <a:t>, Abdullah b. </a:t>
            </a:r>
            <a:r>
              <a:rPr lang="tr-TR" sz="2400" dirty="0" err="1"/>
              <a:t>Mes’ûd’tan</a:t>
            </a:r>
            <a:r>
              <a:rPr lang="tr-TR" sz="2400" dirty="0"/>
              <a:t> gelen rivâyet sayısı tekrarlarıyla birlikte </a:t>
            </a:r>
            <a:r>
              <a:rPr lang="tr-TR" sz="2400" b="1" dirty="0"/>
              <a:t>852</a:t>
            </a:r>
            <a:r>
              <a:rPr lang="tr-TR" sz="2400" dirty="0"/>
              <a:t> iken, tekrarsız hadis sayısı </a:t>
            </a:r>
            <a:r>
              <a:rPr lang="tr-TR" sz="2400" b="1" dirty="0"/>
              <a:t>271</a:t>
            </a:r>
            <a:r>
              <a:rPr lang="tr-TR" sz="2400" dirty="0"/>
              <a:t>’dir. Yine aynı eserde Ali b. </a:t>
            </a:r>
            <a:r>
              <a:rPr lang="tr-TR" sz="2400" dirty="0" err="1"/>
              <a:t>Ebî</a:t>
            </a:r>
            <a:r>
              <a:rPr lang="tr-TR" sz="2400" dirty="0"/>
              <a:t> </a:t>
            </a:r>
            <a:r>
              <a:rPr lang="tr-TR" sz="2400" dirty="0" err="1"/>
              <a:t>Tâlib’ten</a:t>
            </a:r>
            <a:r>
              <a:rPr lang="tr-TR" sz="2400" dirty="0"/>
              <a:t> nakledilen hadis sayısı tekrarlarla birlikte </a:t>
            </a:r>
            <a:r>
              <a:rPr lang="tr-TR" sz="2400" b="1" dirty="0"/>
              <a:t>821</a:t>
            </a:r>
            <a:r>
              <a:rPr lang="tr-TR" sz="2400" dirty="0"/>
              <a:t> iken, tekrarsız </a:t>
            </a:r>
            <a:r>
              <a:rPr lang="tr-TR" sz="2400" b="1" dirty="0"/>
              <a:t>224</a:t>
            </a:r>
            <a:r>
              <a:rPr lang="tr-TR" sz="2400" dirty="0"/>
              <a:t>’tür. </a:t>
            </a:r>
          </a:p>
        </p:txBody>
      </p:sp>
    </p:spTree>
    <p:extLst>
      <p:ext uri="{BB962C8B-B14F-4D97-AF65-F5344CB8AC3E}">
        <p14:creationId xmlns:p14="http://schemas.microsoft.com/office/powerpoint/2010/main" val="13770218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5923BB-6E85-4729-9CA0-8440A5C24AE1}"/>
              </a:ext>
            </a:extLst>
          </p:cNvPr>
          <p:cNvSpPr>
            <a:spLocks noGrp="1"/>
          </p:cNvSpPr>
          <p:nvPr>
            <p:ph type="title"/>
          </p:nvPr>
        </p:nvSpPr>
        <p:spPr/>
        <p:txBody>
          <a:bodyPr/>
          <a:lstStyle/>
          <a:p>
            <a:r>
              <a:rPr lang="tr-TR" b="1" dirty="0"/>
              <a:t>Hadisler ne oranda nakledildi? Bazı konularda neden hadis yok? </a:t>
            </a:r>
          </a:p>
        </p:txBody>
      </p:sp>
      <p:sp>
        <p:nvSpPr>
          <p:cNvPr id="3" name="İçerik Yer Tutucusu 2">
            <a:extLst>
              <a:ext uri="{FF2B5EF4-FFF2-40B4-BE49-F238E27FC236}">
                <a16:creationId xmlns:a16="http://schemas.microsoft.com/office/drawing/2014/main" id="{D63879FB-FC24-4A7A-B113-A312EFFA5988}"/>
              </a:ext>
            </a:extLst>
          </p:cNvPr>
          <p:cNvSpPr>
            <a:spLocks noGrp="1"/>
          </p:cNvSpPr>
          <p:nvPr>
            <p:ph idx="1"/>
          </p:nvPr>
        </p:nvSpPr>
        <p:spPr>
          <a:xfrm>
            <a:off x="2589211" y="2133599"/>
            <a:ext cx="9253383" cy="4437321"/>
          </a:xfrm>
        </p:spPr>
        <p:txBody>
          <a:bodyPr>
            <a:normAutofit fontScale="92500" lnSpcReduction="10000"/>
          </a:bodyPr>
          <a:lstStyle/>
          <a:p>
            <a:pPr algn="just">
              <a:lnSpc>
                <a:spcPct val="150000"/>
              </a:lnSpc>
            </a:pPr>
            <a:r>
              <a:rPr lang="tr-TR" sz="2400" dirty="0"/>
              <a:t>Sahâbe döneminde hadisler daha çok hayatın akışı içerisinde ihtiyaç duyuldukça naklediliyordu.  Dolayısıyla hadislerin naklinde sahâbenin ihtiyacı, algısı, ilgisi vs. hadislerin rivâyet edilmesinde belirleyici rol oynamaktaydı. Bu da belli konularda daha çok hadis rivâyet edilirken, bugün için bizim açımızdan önemli olan diğer bazı konularda  niçin az hadis rivâyet edildiğini açıklamaktadır.</a:t>
            </a:r>
          </a:p>
          <a:p>
            <a:pPr algn="just">
              <a:lnSpc>
                <a:spcPct val="150000"/>
              </a:lnSpc>
            </a:pPr>
            <a:r>
              <a:rPr lang="tr-TR" sz="2400" dirty="0"/>
              <a:t>Ayrıca ilgi, alaka, şahit olma gibi nedenler bazen bir hadisin tek bir sahâbîden nakledilmesine de neden olmuştur. </a:t>
            </a:r>
          </a:p>
        </p:txBody>
      </p:sp>
    </p:spTree>
    <p:extLst>
      <p:ext uri="{BB962C8B-B14F-4D97-AF65-F5344CB8AC3E}">
        <p14:creationId xmlns:p14="http://schemas.microsoft.com/office/powerpoint/2010/main" val="10068317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225ED7A-39C9-4606-8FF3-F0350FBD9273}"/>
              </a:ext>
            </a:extLst>
          </p:cNvPr>
          <p:cNvSpPr>
            <a:spLocks noGrp="1"/>
          </p:cNvSpPr>
          <p:nvPr>
            <p:ph type="title"/>
          </p:nvPr>
        </p:nvSpPr>
        <p:spPr>
          <a:xfrm>
            <a:off x="2592925" y="411459"/>
            <a:ext cx="8911687" cy="1280890"/>
          </a:xfrm>
        </p:spPr>
        <p:txBody>
          <a:bodyPr/>
          <a:lstStyle/>
          <a:p>
            <a:r>
              <a:rPr lang="tr-TR" b="1" dirty="0" err="1"/>
              <a:t>Tâbiinin</a:t>
            </a:r>
            <a:r>
              <a:rPr lang="tr-TR" b="1" dirty="0"/>
              <a:t> Rivayet Ettiği Hadis Sayısı</a:t>
            </a:r>
          </a:p>
        </p:txBody>
      </p:sp>
      <p:sp>
        <p:nvSpPr>
          <p:cNvPr id="3" name="İçerik Yer Tutucusu 2">
            <a:extLst>
              <a:ext uri="{FF2B5EF4-FFF2-40B4-BE49-F238E27FC236}">
                <a16:creationId xmlns:a16="http://schemas.microsoft.com/office/drawing/2014/main" id="{2FE99CF5-7CF1-4B3B-929C-C6C50CED586C}"/>
              </a:ext>
            </a:extLst>
          </p:cNvPr>
          <p:cNvSpPr>
            <a:spLocks noGrp="1"/>
          </p:cNvSpPr>
          <p:nvPr>
            <p:ph idx="1"/>
          </p:nvPr>
        </p:nvSpPr>
        <p:spPr>
          <a:xfrm>
            <a:off x="2386361" y="1148576"/>
            <a:ext cx="9400477" cy="5624364"/>
          </a:xfrm>
        </p:spPr>
        <p:txBody>
          <a:bodyPr>
            <a:noAutofit/>
          </a:bodyPr>
          <a:lstStyle/>
          <a:p>
            <a:pPr algn="just">
              <a:lnSpc>
                <a:spcPct val="150000"/>
              </a:lnSpc>
            </a:pPr>
            <a:r>
              <a:rPr lang="tr-TR" sz="2000" dirty="0" err="1"/>
              <a:t>Tâbiînden</a:t>
            </a:r>
            <a:r>
              <a:rPr lang="tr-TR" sz="2000" dirty="0"/>
              <a:t> </a:t>
            </a:r>
            <a:r>
              <a:rPr lang="tr-TR" sz="2000" dirty="0" err="1"/>
              <a:t>medâr</a:t>
            </a:r>
            <a:r>
              <a:rPr lang="tr-TR" sz="2000" dirty="0"/>
              <a:t> niteliğinde olup çok hadis rivâyet edenler olduğu gibi </a:t>
            </a:r>
            <a:r>
              <a:rPr lang="tr-TR" sz="2000" dirty="0" err="1"/>
              <a:t>sahâbeden</a:t>
            </a:r>
            <a:r>
              <a:rPr lang="tr-TR" sz="2000" dirty="0"/>
              <a:t> bazıları gibi çok hadis rivâyet etmekten kaçınanlar da bulunmaktaydı. Bu hususta </a:t>
            </a:r>
            <a:r>
              <a:rPr lang="tr-TR" sz="2000" dirty="0" err="1"/>
              <a:t>Şa’bî</a:t>
            </a:r>
            <a:r>
              <a:rPr lang="tr-TR" sz="2000" dirty="0"/>
              <a:t> (ö. 104) şöyle demektedir: “İlk dönemin </a:t>
            </a:r>
            <a:r>
              <a:rPr lang="tr-TR" sz="2000" dirty="0" err="1"/>
              <a:t>salih</a:t>
            </a:r>
            <a:r>
              <a:rPr lang="tr-TR" sz="2000" dirty="0"/>
              <a:t> insanları çok hadis rivâyet etmekten hoşlanmazlardı. Önceki durumumdan geri dönme (düzeltme) imkânım olsaydı, ben de sadece hadis ehlinin üzerinde </a:t>
            </a:r>
            <a:r>
              <a:rPr lang="tr-TR" sz="2000" dirty="0" err="1"/>
              <a:t>icmâ</a:t>
            </a:r>
            <a:r>
              <a:rPr lang="tr-TR" sz="2000" dirty="0"/>
              <a:t> ettikleri hadisleri rivâyet ederdim.”   </a:t>
            </a:r>
          </a:p>
          <a:p>
            <a:pPr algn="just">
              <a:lnSpc>
                <a:spcPct val="150000"/>
              </a:lnSpc>
            </a:pPr>
            <a:r>
              <a:rPr lang="tr-TR" sz="2000" dirty="0"/>
              <a:t>Tâbiîn döneminde </a:t>
            </a:r>
            <a:r>
              <a:rPr lang="tr-TR" sz="2000" dirty="0" err="1"/>
              <a:t>rihleler</a:t>
            </a:r>
            <a:r>
              <a:rPr lang="tr-TR" sz="2000" dirty="0"/>
              <a:t> başlamakla birlikte, bunun başlarda sınırlı olması, ayrıca her şehrin daha çok kendi beldelerindeki hadislerle yetinmeleri, hadislerin </a:t>
            </a:r>
            <a:r>
              <a:rPr lang="tr-TR" sz="2000" dirty="0" err="1"/>
              <a:t>tarîk</a:t>
            </a:r>
            <a:r>
              <a:rPr lang="tr-TR" sz="2000" dirty="0"/>
              <a:t> sayısının henüz artmaması gibi nedenlerden dolayı râvilerin bildikleri hadis sayısı da sınırlıydı. </a:t>
            </a:r>
          </a:p>
        </p:txBody>
      </p:sp>
    </p:spTree>
    <p:extLst>
      <p:ext uri="{BB962C8B-B14F-4D97-AF65-F5344CB8AC3E}">
        <p14:creationId xmlns:p14="http://schemas.microsoft.com/office/powerpoint/2010/main" val="11412708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E23F2B4-CC80-4096-852B-8D841E06F3D5}"/>
              </a:ext>
            </a:extLst>
          </p:cNvPr>
          <p:cNvSpPr>
            <a:spLocks noGrp="1"/>
          </p:cNvSpPr>
          <p:nvPr>
            <p:ph type="title"/>
          </p:nvPr>
        </p:nvSpPr>
        <p:spPr/>
        <p:txBody>
          <a:bodyPr>
            <a:normAutofit/>
          </a:bodyPr>
          <a:lstStyle/>
          <a:p>
            <a:pPr algn="ctr"/>
            <a:r>
              <a:rPr lang="tr-TR" dirty="0" err="1"/>
              <a:t>Zehebî’nin</a:t>
            </a:r>
            <a:r>
              <a:rPr lang="tr-TR" dirty="0"/>
              <a:t> tespit ettiği hadis hafızları ve bildikleri hadis sayıları</a:t>
            </a:r>
          </a:p>
        </p:txBody>
      </p:sp>
      <p:sp>
        <p:nvSpPr>
          <p:cNvPr id="3" name="İçerik Yer Tutucusu 2">
            <a:extLst>
              <a:ext uri="{FF2B5EF4-FFF2-40B4-BE49-F238E27FC236}">
                <a16:creationId xmlns:a16="http://schemas.microsoft.com/office/drawing/2014/main" id="{5A7A33E6-7856-4E07-B766-2521817F30A9}"/>
              </a:ext>
            </a:extLst>
          </p:cNvPr>
          <p:cNvSpPr>
            <a:spLocks noGrp="1"/>
          </p:cNvSpPr>
          <p:nvPr>
            <p:ph idx="1"/>
          </p:nvPr>
        </p:nvSpPr>
        <p:spPr/>
        <p:txBody>
          <a:bodyPr>
            <a:normAutofit/>
          </a:bodyPr>
          <a:lstStyle/>
          <a:p>
            <a:pPr algn="just">
              <a:lnSpc>
                <a:spcPct val="150000"/>
              </a:lnSpc>
            </a:pP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Kâsım</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b. Muhammed (ö. 107/725) </a:t>
            </a:r>
            <a:r>
              <a:rPr kumimoji="0" lang="tr-TR" sz="22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200</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İbn</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Şihâb</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ez-</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Zührî</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(ö. 124/742) </a:t>
            </a:r>
            <a:r>
              <a:rPr kumimoji="0" lang="tr-TR" sz="22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2200</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Amr</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b.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Mürre</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(ö. 116/734) </a:t>
            </a:r>
            <a:r>
              <a:rPr kumimoji="0" lang="tr-TR" sz="22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200</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Sâbit</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b.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Eslem</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(ö. ~120/738) yaklaşık </a:t>
            </a:r>
            <a:r>
              <a:rPr kumimoji="0" lang="tr-TR" sz="22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250</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Eyyûb</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es-</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Sahtiyânî</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(ö. 131/749) </a:t>
            </a:r>
            <a:r>
              <a:rPr kumimoji="0" lang="tr-TR" sz="22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800</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Yahyâ</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b. Saîd el-</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Ensârî</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(ö. 143/760) yaklaşık </a:t>
            </a:r>
            <a:r>
              <a:rPr kumimoji="0" lang="tr-TR" sz="22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300</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Süleyman et-</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Teymî</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(ö. 143/760) </a:t>
            </a:r>
            <a:r>
              <a:rPr kumimoji="0" lang="tr-TR" sz="22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200</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A’meş</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(ö. 148/765) </a:t>
            </a:r>
            <a:r>
              <a:rPr kumimoji="0" lang="tr-TR" sz="22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1300</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ve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Hişâm</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b. </a:t>
            </a:r>
            <a:r>
              <a:rPr kumimoji="0" lang="tr-TR" sz="2200" b="0" i="0" u="none" strike="noStrike" kern="1200" cap="none" spc="0" normalizeH="0" baseline="0" noProof="0" dirty="0" err="1">
                <a:ln>
                  <a:noFill/>
                </a:ln>
                <a:solidFill>
                  <a:prstClr val="black">
                    <a:lumMod val="75000"/>
                    <a:lumOff val="25000"/>
                  </a:prstClr>
                </a:solidFill>
                <a:effectLst/>
                <a:uLnTx/>
                <a:uFillTx/>
                <a:latin typeface="Century Gothic" panose="020B0502020202020204"/>
                <a:ea typeface="+mn-ea"/>
                <a:cs typeface="+mn-cs"/>
              </a:rPr>
              <a:t>Hassân’ın</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 (ö. 148/765) </a:t>
            </a:r>
            <a:r>
              <a:rPr kumimoji="0" lang="tr-TR" sz="2200" b="1"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1000</a:t>
            </a:r>
            <a:r>
              <a:rPr kumimoji="0" lang="tr-TR" sz="2200" b="0" i="0" u="none" strike="noStrike" kern="1200" cap="none" spc="0" normalizeH="0" baseline="0" noProof="0" dirty="0">
                <a:ln>
                  <a:noFill/>
                </a:ln>
                <a:solidFill>
                  <a:prstClr val="black">
                    <a:lumMod val="75000"/>
                    <a:lumOff val="25000"/>
                  </a:prstClr>
                </a:solidFill>
                <a:effectLst/>
                <a:uLnTx/>
                <a:uFillTx/>
                <a:latin typeface="Century Gothic" panose="020B0502020202020204"/>
                <a:ea typeface="+mn-ea"/>
                <a:cs typeface="+mn-cs"/>
              </a:rPr>
              <a:t>.</a:t>
            </a:r>
            <a:endParaRPr lang="tr-TR" sz="2200" dirty="0"/>
          </a:p>
        </p:txBody>
      </p:sp>
    </p:spTree>
    <p:extLst>
      <p:ext uri="{BB962C8B-B14F-4D97-AF65-F5344CB8AC3E}">
        <p14:creationId xmlns:p14="http://schemas.microsoft.com/office/powerpoint/2010/main" val="2316232142"/>
      </p:ext>
    </p:extLst>
  </p:cSld>
  <p:clrMapOvr>
    <a:masterClrMapping/>
  </p:clrMapOvr>
</p:sld>
</file>

<file path=ppt/theme/theme1.xml><?xml version="1.0" encoding="utf-8"?>
<a:theme xmlns:a="http://schemas.openxmlformats.org/drawingml/2006/main" name="Duma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1024</TotalTime>
  <Words>867</Words>
  <Application>Microsoft Office PowerPoint</Application>
  <PresentationFormat>Geniş ekran</PresentationFormat>
  <Paragraphs>35</Paragraphs>
  <Slides>13</Slides>
  <Notes>0</Notes>
  <HiddenSlides>0</HiddenSlides>
  <MMClips>0</MMClips>
  <ScaleCrop>false</ScaleCrop>
  <HeadingPairs>
    <vt:vector size="8" baseType="variant">
      <vt:variant>
        <vt:lpstr>Kullanılan Yazı Tipleri</vt:lpstr>
      </vt:variant>
      <vt:variant>
        <vt:i4>5</vt:i4>
      </vt:variant>
      <vt:variant>
        <vt:lpstr>Tema</vt:lpstr>
      </vt:variant>
      <vt:variant>
        <vt:i4>1</vt:i4>
      </vt:variant>
      <vt:variant>
        <vt:lpstr>Eklenmiş OLE Hizmet Programları</vt:lpstr>
      </vt:variant>
      <vt:variant>
        <vt:i4>1</vt:i4>
      </vt:variant>
      <vt:variant>
        <vt:lpstr>Slayt Başlıkları</vt:lpstr>
      </vt:variant>
      <vt:variant>
        <vt:i4>13</vt:i4>
      </vt:variant>
    </vt:vector>
  </HeadingPairs>
  <TitlesOfParts>
    <vt:vector size="20" baseType="lpstr">
      <vt:lpstr>Adobe Garamond Pro Bold</vt:lpstr>
      <vt:lpstr>Arial</vt:lpstr>
      <vt:lpstr>Bookman Old Style</vt:lpstr>
      <vt:lpstr>Century Gothic</vt:lpstr>
      <vt:lpstr>Wingdings 3</vt:lpstr>
      <vt:lpstr>Duman</vt:lpstr>
      <vt:lpstr>Document</vt:lpstr>
      <vt:lpstr>HADİSLERİN TEDVÎNİ ve SAYISI</vt:lpstr>
      <vt:lpstr>Sahâbenin Bilgi Kaynakları </vt:lpstr>
      <vt:lpstr>PowerPoint Sunusu</vt:lpstr>
      <vt:lpstr>PowerPoint Sunusu</vt:lpstr>
      <vt:lpstr>Hadislerin Sayısı    </vt:lpstr>
      <vt:lpstr>PowerPoint Sunusu</vt:lpstr>
      <vt:lpstr>Hadisler ne oranda nakledildi? Bazı konularda neden hadis yok? </vt:lpstr>
      <vt:lpstr>Tâbiinin Rivayet Ettiği Hadis Sayısı</vt:lpstr>
      <vt:lpstr>Zehebî’nin tespit ettiği hadis hafızları ve bildikleri hadis sayıları</vt:lpstr>
      <vt:lpstr>PowerPoint Sunusu</vt:lpstr>
      <vt:lpstr>HADİS RİVÂYET COĞRAFYASININ OLUŞUMU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H</dc:creator>
  <cp:lastModifiedBy>Admin</cp:lastModifiedBy>
  <cp:revision>161</cp:revision>
  <dcterms:created xsi:type="dcterms:W3CDTF">2018-02-26T04:33:37Z</dcterms:created>
  <dcterms:modified xsi:type="dcterms:W3CDTF">2022-03-30T07:11:18Z</dcterms:modified>
</cp:coreProperties>
</file>